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50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3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27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181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4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48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0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2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05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26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5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94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2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76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2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7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86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u="sng" dirty="0"/>
              <a:t>مناهج البحث العلمي - </a:t>
            </a:r>
            <a:r>
              <a:rPr lang="en-US" b="1" u="sng" dirty="0"/>
              <a:t>Research </a:t>
            </a:r>
            <a:r>
              <a:rPr lang="ar-IQ" b="1" u="sng" dirty="0" smtClean="0"/>
              <a:t> </a:t>
            </a:r>
            <a:br>
              <a:rPr lang="ar-IQ" b="1" u="sng" dirty="0" smtClean="0"/>
            </a:br>
            <a:r>
              <a:rPr lang="en-US" b="1" u="sng" dirty="0" smtClean="0"/>
              <a:t>Methodology</a:t>
            </a:r>
            <a:r>
              <a:rPr lang="en-US" dirty="0"/>
              <a:t/>
            </a:r>
            <a:br>
              <a:rPr lang="en-US" dirty="0"/>
            </a:br>
            <a:r>
              <a:rPr lang="ar-IQ" dirty="0" smtClean="0"/>
              <a:t>المحاضرة </a:t>
            </a:r>
            <a:r>
              <a:rPr lang="ar-IQ" dirty="0" smtClean="0"/>
              <a:t>رقم(2)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51011" y="4363962"/>
            <a:ext cx="8767007" cy="866019"/>
          </a:xfrm>
        </p:spPr>
        <p:txBody>
          <a:bodyPr>
            <a:normAutofit/>
          </a:bodyPr>
          <a:lstStyle/>
          <a:p>
            <a:r>
              <a:rPr lang="ar-IQ" sz="4000" b="1" dirty="0" smtClean="0">
                <a:solidFill>
                  <a:schemeClr val="tx1"/>
                </a:solidFill>
              </a:rPr>
              <a:t>قسم الاقتصاد / المرحلة الرابعة 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49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1"/>
            <a:r>
              <a:rPr lang="ar-IQ" dirty="0"/>
              <a:t>تعريف البحث العلمي: </a:t>
            </a:r>
            <a:endParaRPr lang="en-US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13"/>
          </p:nvPr>
        </p:nvSpPr>
        <p:spPr>
          <a:xfrm>
            <a:off x="913774" y="2367093"/>
            <a:ext cx="10363826" cy="2282318"/>
          </a:xfrm>
        </p:spPr>
        <p:txBody>
          <a:bodyPr>
            <a:normAutofit/>
          </a:bodyPr>
          <a:lstStyle/>
          <a:p>
            <a:pPr algn="r" rtl="1"/>
            <a:r>
              <a:rPr lang="ar-IQ" dirty="0"/>
              <a:t>هو مجموع الجهود المنظمة التي يقوم بها الانسان، مستخدما الأسلوب العلمي وقواعد الطريقة العلمية         في سعيه لزيادة سيطرته على بيئته واكتشاف ظواهرها وتحديد العلاقات بين هذه الظواهر.</a:t>
            </a:r>
            <a:endParaRPr lang="en-US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105" y="2518654"/>
            <a:ext cx="353599" cy="19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95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1"/>
            <a:r>
              <a:rPr lang="ar-SA" b="1" u="sng" dirty="0"/>
              <a:t>المبادئ المنطقية للتفكير العلمي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1678820"/>
            <a:ext cx="10252550" cy="4460724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IQ" dirty="0"/>
              <a:t>1)	لا يمكن اثبات الشيء ونقيضه في الوقت نفسه (في آن واحد).</a:t>
            </a:r>
          </a:p>
          <a:p>
            <a:pPr algn="r" rtl="1"/>
            <a:r>
              <a:rPr lang="ar-IQ" dirty="0"/>
              <a:t>2)	لكل حادثة أسباب (ما لم يكن هناك عائق) تؤدي الى ظهور النتيجة (لا شيء ينتج صدفة او دون سبب).</a:t>
            </a:r>
          </a:p>
          <a:p>
            <a:pPr algn="r" rtl="1"/>
            <a:r>
              <a:rPr lang="ar-IQ" dirty="0"/>
              <a:t>•	</a:t>
            </a:r>
            <a:r>
              <a:rPr lang="ar-IQ" sz="5700" dirty="0"/>
              <a:t>سمات التفكير العلمي</a:t>
            </a:r>
          </a:p>
          <a:p>
            <a:pPr algn="r" rtl="1"/>
            <a:r>
              <a:rPr lang="ar-IQ" dirty="0"/>
              <a:t>1)	الموضوعية.</a:t>
            </a:r>
          </a:p>
          <a:p>
            <a:pPr algn="r" rtl="1"/>
            <a:r>
              <a:rPr lang="ar-IQ" dirty="0"/>
              <a:t>2)	التراكمية.</a:t>
            </a:r>
          </a:p>
          <a:p>
            <a:pPr algn="r" rtl="1"/>
            <a:r>
              <a:rPr lang="ar-IQ" dirty="0"/>
              <a:t>3)	التنظيم.</a:t>
            </a:r>
          </a:p>
          <a:p>
            <a:pPr algn="r" rtl="1"/>
            <a:r>
              <a:rPr lang="ar-IQ" dirty="0"/>
              <a:t>4)	البحث عن الأسباب.</a:t>
            </a:r>
          </a:p>
          <a:p>
            <a:pPr algn="r" rtl="1"/>
            <a:r>
              <a:rPr lang="ar-IQ" dirty="0"/>
              <a:t>5)	الشمولية واليقين.</a:t>
            </a:r>
          </a:p>
          <a:p>
            <a:pPr algn="r" rtl="1"/>
            <a:r>
              <a:rPr lang="ar-IQ" dirty="0"/>
              <a:t>6)	الدقة والتجريد.</a:t>
            </a:r>
          </a:p>
          <a:p>
            <a:pPr algn="r" rt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291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u="sng" dirty="0"/>
              <a:t>عوائق التفكير العلمي: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1640114"/>
            <a:ext cx="10557350" cy="4151085"/>
          </a:xfrm>
        </p:spPr>
        <p:txBody>
          <a:bodyPr>
            <a:normAutofit lnSpcReduction="10000"/>
          </a:bodyPr>
          <a:lstStyle/>
          <a:p>
            <a:pPr algn="just" rtl="1">
              <a:lnSpc>
                <a:spcPct val="107000"/>
              </a:lnSpc>
              <a:spcBef>
                <a:spcPts val="0"/>
              </a:spcBef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إن تاريخ العلم هو سلسلة من المعارك دفع الكثير من الباحثين حياتهم ثمناً لأفكارهم... سقراط، </a:t>
            </a:r>
            <a:r>
              <a:rPr lang="ar-IQ" sz="2800" dirty="0" err="1">
                <a:latin typeface="Calibri" panose="020F0502020204030204" pitchFamily="34" charset="0"/>
                <a:ea typeface="Calibri" panose="020F0502020204030204" pitchFamily="34" charset="0"/>
              </a:rPr>
              <a:t>غاليلو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، </a:t>
            </a:r>
            <a:r>
              <a:rPr lang="ar-IQ" sz="2800" dirty="0" err="1">
                <a:latin typeface="Calibri" panose="020F0502020204030204" pitchFamily="34" charset="0"/>
                <a:ea typeface="Calibri" panose="020F0502020204030204" pitchFamily="34" charset="0"/>
              </a:rPr>
              <a:t>كوبرنبكس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، الخ..</a:t>
            </a:r>
          </a:p>
          <a:p>
            <a:pPr algn="just" rtl="1">
              <a:lnSpc>
                <a:spcPct val="107000"/>
              </a:lnSpc>
              <a:spcBef>
                <a:spcPts val="0"/>
              </a:spcBef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1)	انتشار الفكر الأسطوري والفكر الخرافي مثل: الاحيائية (الصاق الحياة بالظواهر غير الحية) </a:t>
            </a:r>
          </a:p>
          <a:p>
            <a:pPr algn="just" rtl="1">
              <a:lnSpc>
                <a:spcPct val="107000"/>
              </a:lnSpc>
              <a:spcBef>
                <a:spcPts val="0"/>
              </a:spcBef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للبرق الرعد والمطر أرواح: هي كائنات حية؟؟ أو الغائية (تصور وجود هدف للظواهر الطبيعية </a:t>
            </a:r>
            <a:r>
              <a:rPr lang="ar-IQ" sz="2800" dirty="0" err="1">
                <a:latin typeface="Calibri" panose="020F0502020204030204" pitchFamily="34" charset="0"/>
                <a:ea typeface="Calibri" panose="020F0502020204030204" pitchFamily="34" charset="0"/>
              </a:rPr>
              <a:t>كالانسان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 تماماً.. التنجيم، تحضير الأرواح، معرفة الأبراج، قراءة الحظوظ، السحر (الاعتقاد بالقوى الخارقة)</a:t>
            </a:r>
          </a:p>
          <a:p>
            <a:pPr algn="just" rtl="1">
              <a:lnSpc>
                <a:spcPct val="107000"/>
              </a:lnSpc>
              <a:spcBef>
                <a:spcPts val="0"/>
              </a:spcBef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2)	الالتزام </a:t>
            </a:r>
            <a:r>
              <a:rPr lang="ar-IQ" sz="2800" dirty="0" err="1">
                <a:latin typeface="Calibri" panose="020F0502020204030204" pitchFamily="34" charset="0"/>
                <a:ea typeface="Calibri" panose="020F0502020204030204" pitchFamily="34" charset="0"/>
              </a:rPr>
              <a:t>بالافكار</a:t>
            </a: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 الذائعة</a:t>
            </a:r>
            <a:r>
              <a:rPr lang="ar-IQ" sz="28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algn="just" rtl="1">
              <a:lnSpc>
                <a:spcPct val="107000"/>
              </a:lnSpc>
              <a:spcBef>
                <a:spcPts val="0"/>
              </a:spcBef>
            </a:pPr>
            <a:r>
              <a:rPr lang="ar-IQ" sz="2800" dirty="0">
                <a:latin typeface="Calibri" panose="020F0502020204030204" pitchFamily="34" charset="0"/>
                <a:ea typeface="Calibri" panose="020F0502020204030204" pitchFamily="34" charset="0"/>
              </a:rPr>
              <a:t>3)	إنكار قدرة العقل.</a:t>
            </a:r>
          </a:p>
          <a:p>
            <a:pPr algn="just" rtl="1">
              <a:lnSpc>
                <a:spcPct val="107000"/>
              </a:lnSpc>
              <a:spcBef>
                <a:spcPts val="0"/>
              </a:spcBef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9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أساسيات البحث العلمي  - </a:t>
            </a:r>
            <a:r>
              <a:rPr lang="en-US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Fundemental</a:t>
            </a: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Bassis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ar-IQ" dirty="0"/>
              <a:t>1-	</a:t>
            </a:r>
            <a:r>
              <a:rPr lang="ar-IQ" sz="2400" b="1" dirty="0"/>
              <a:t>مشكلة البحث</a:t>
            </a:r>
          </a:p>
          <a:p>
            <a:pPr algn="r" rtl="1"/>
            <a:r>
              <a:rPr lang="ar-IQ" sz="2400" b="1" dirty="0"/>
              <a:t>2-	خطة البحث </a:t>
            </a:r>
          </a:p>
          <a:p>
            <a:pPr algn="r" rtl="1"/>
            <a:r>
              <a:rPr lang="ar-IQ" sz="2400" b="1" dirty="0"/>
              <a:t>3-	فروض البحث</a:t>
            </a:r>
          </a:p>
          <a:p>
            <a:pPr algn="r" rtl="1"/>
            <a:r>
              <a:rPr lang="ar-IQ" sz="2400" b="1" dirty="0"/>
              <a:t>1-	مشكلة البحث </a:t>
            </a:r>
            <a:r>
              <a:rPr lang="en-US" sz="2400" b="1" dirty="0"/>
              <a:t>Research Problem</a:t>
            </a:r>
          </a:p>
          <a:p>
            <a:pPr algn="r" rtl="1"/>
            <a:r>
              <a:rPr lang="ar-IQ" sz="2400" b="1" dirty="0"/>
              <a:t>أ‌-	مفهوم المشكلة: المشكلة هي حاجة لم تُشبع، أو وجود عقبة أمام إشباع حاجاتنا:</a:t>
            </a:r>
          </a:p>
          <a:p>
            <a:pPr algn="r" rtl="1"/>
            <a:r>
              <a:rPr lang="ar-IQ" sz="2400" b="1" dirty="0"/>
              <a:t>-	المشكلة هي موقف غامض لا تجد له تفسيراً محدداً.</a:t>
            </a:r>
          </a:p>
          <a:p>
            <a:pPr algn="r" rtl="1"/>
            <a:r>
              <a:rPr lang="ar-IQ" sz="2400" b="1" dirty="0"/>
              <a:t>-	المشكلة هي نقص في المعلومات او الخبرة، او سؤالاً محيراً، او رغبة في الوصول الى حل للغموض او اشباع للنقص، او إجابة للسؤال.</a:t>
            </a:r>
          </a:p>
          <a:p>
            <a:pPr algn="r" rtl="1"/>
            <a:r>
              <a:rPr lang="ar-IQ" sz="2400" b="1" dirty="0"/>
              <a:t>	تمثّل المشكلة الموقف التالي: "وجود الباحث امام تساؤلات او غموض مع وجود رغبة لديه في الوصول الى الحقيقة".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61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1407886"/>
            <a:ext cx="10170302" cy="438331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IQ" dirty="0"/>
              <a:t>ب‌-	ما هي مصادر الحصول على المشكلة:</a:t>
            </a:r>
          </a:p>
          <a:p>
            <a:pPr algn="r" rtl="1"/>
            <a:r>
              <a:rPr lang="ar-IQ" dirty="0"/>
              <a:t>-	تنشأ المشكلات من تفاعل الانسان مع بيئته، ويعتمد هذا التفاعل على عوامل تتعلق بالإنسان نفسه وعوامل تتعلق بالبيئة أيضاً.</a:t>
            </a:r>
          </a:p>
          <a:p>
            <a:pPr algn="r" rtl="1"/>
            <a:r>
              <a:rPr lang="ar-IQ" dirty="0" smtClean="0"/>
              <a:t>لذك </a:t>
            </a:r>
            <a:r>
              <a:rPr lang="ar-IQ" dirty="0"/>
              <a:t>تبدو النشاطات التي يمارسها الانسان في بيئته والخبرات التي يمر بها في حياته اليومية مصادر هامة لتزويده بالمشكلات التي تستحق الدراسة. ومن مصادر المشكلات ما يلي:</a:t>
            </a:r>
          </a:p>
          <a:p>
            <a:pPr algn="r" rtl="1"/>
            <a:r>
              <a:rPr lang="ar-IQ" dirty="0"/>
              <a:t>1-	الخبرة العملية: عندما يقف الانسان من المواقف والصعوبات التي </a:t>
            </a:r>
            <a:r>
              <a:rPr lang="ar-IQ" dirty="0" err="1"/>
              <a:t>يواجهها</a:t>
            </a:r>
            <a:r>
              <a:rPr lang="ar-IQ" dirty="0"/>
              <a:t> في حياته اليومية والتي تتطلب حلولاً         وقفة نقد وفحص وتساؤل عن أسبابها ودوافعها، وشعر بالقلق تجاهها، فإنه يجد فيها مشكلات تستحق الدراسة          شرط توفر الرغبة في معالجة هذه المشكلات.</a:t>
            </a:r>
          </a:p>
          <a:p>
            <a:pPr algn="r" rtl="1"/>
            <a:r>
              <a:rPr lang="ar-IQ" dirty="0"/>
              <a:t>2-	القراءات والدراسات: القراءات الناقدة التي تكشف مواقف غامضة.</a:t>
            </a:r>
          </a:p>
          <a:p>
            <a:pPr algn="r" rtl="1"/>
            <a:r>
              <a:rPr lang="ar-IQ" dirty="0"/>
              <a:t>3-	الدراسات والأبحاث السابقة </a:t>
            </a:r>
            <a:r>
              <a:rPr lang="en-US" dirty="0"/>
              <a:t>Related Studies : </a:t>
            </a:r>
            <a:r>
              <a:rPr lang="ar-IQ" dirty="0"/>
              <a:t>دراسة ومناقشة الدراسات السابقة تعتبر مصدر فهم يزود الباحثين بمشكلات تستحق الدراسة.</a:t>
            </a:r>
          </a:p>
          <a:p>
            <a:pPr algn="r" rtl="1"/>
            <a:endParaRPr lang="en-US" dirty="0"/>
          </a:p>
        </p:txBody>
      </p:sp>
      <p:sp>
        <p:nvSpPr>
          <p:cNvPr id="5" name="Left Arrow 8"/>
          <p:cNvSpPr/>
          <p:nvPr/>
        </p:nvSpPr>
        <p:spPr>
          <a:xfrm>
            <a:off x="2195330" y="3818921"/>
            <a:ext cx="340995" cy="15875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Left Arrow 8"/>
          <p:cNvSpPr/>
          <p:nvPr/>
        </p:nvSpPr>
        <p:spPr>
          <a:xfrm>
            <a:off x="1343825" y="3520167"/>
            <a:ext cx="340995" cy="158750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8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58919" y="323393"/>
            <a:ext cx="10199330" cy="1186093"/>
          </a:xfrm>
        </p:spPr>
        <p:txBody>
          <a:bodyPr/>
          <a:lstStyle/>
          <a:p>
            <a:pPr lvl="0" rtl="1"/>
            <a:r>
              <a:rPr lang="ar-SA" b="1" i="1" u="sng" dirty="0"/>
              <a:t>دليل الأبحاث في الجامعات والمعاهد العلمية والبحثية.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913774" y="1553030"/>
            <a:ext cx="10668626" cy="5036456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IQ" sz="2900" b="1" dirty="0"/>
              <a:t>ت‌-	معايير اختيار مشكلة البحث:</a:t>
            </a:r>
          </a:p>
          <a:p>
            <a:pPr algn="r" rtl="1"/>
            <a:r>
              <a:rPr lang="ar-IQ" sz="2900" b="1" dirty="0"/>
              <a:t>أولاً: المعايير الذاتية:</a:t>
            </a:r>
          </a:p>
          <a:p>
            <a:pPr algn="r" rtl="1"/>
            <a:r>
              <a:rPr lang="ar-IQ" sz="2900" b="1" dirty="0"/>
              <a:t>1-	اهتمام الباحث.</a:t>
            </a:r>
          </a:p>
          <a:p>
            <a:pPr algn="r" rtl="1"/>
            <a:r>
              <a:rPr lang="ar-IQ" sz="2900" b="1" dirty="0"/>
              <a:t>2-	قدرة الباحث.</a:t>
            </a:r>
          </a:p>
          <a:p>
            <a:pPr algn="r" rtl="1"/>
            <a:r>
              <a:rPr lang="ar-IQ" sz="2900" b="1" dirty="0"/>
              <a:t>3-	توفر الإمكانات المادية.</a:t>
            </a:r>
          </a:p>
          <a:p>
            <a:pPr algn="r" rtl="1"/>
            <a:r>
              <a:rPr lang="ar-IQ" sz="2900" b="1" dirty="0"/>
              <a:t>4-	توفر المعلومات.</a:t>
            </a:r>
          </a:p>
          <a:p>
            <a:pPr algn="r" rtl="1"/>
            <a:r>
              <a:rPr lang="ar-IQ" sz="2900" b="1" dirty="0"/>
              <a:t>5-	المساعدة الإدارية.</a:t>
            </a:r>
          </a:p>
          <a:p>
            <a:pPr algn="r" rtl="1"/>
            <a:r>
              <a:rPr lang="ar-IQ" sz="2900" b="1" dirty="0"/>
              <a:t>ثانياً: المعايير الاجتماعية والعلمية:</a:t>
            </a:r>
          </a:p>
          <a:p>
            <a:pPr algn="r" rtl="1"/>
            <a:r>
              <a:rPr lang="ar-IQ" sz="2900" b="1" dirty="0"/>
              <a:t>1-	الفائدة العملية للبحث.</a:t>
            </a:r>
          </a:p>
          <a:p>
            <a:pPr algn="r" rtl="1"/>
            <a:r>
              <a:rPr lang="ar-IQ" sz="2900" b="1" dirty="0"/>
              <a:t>2-	مدى مساهمة البحث في تقدم المعرفة.</a:t>
            </a:r>
          </a:p>
          <a:p>
            <a:pPr algn="r" rtl="1"/>
            <a:r>
              <a:rPr lang="ar-IQ" sz="2900" b="1" dirty="0"/>
              <a:t>3-	تعميم نتائج الدراسة.</a:t>
            </a:r>
          </a:p>
          <a:p>
            <a:pPr algn="r" rtl="1"/>
            <a:r>
              <a:rPr lang="ar-IQ" sz="2900" b="1" dirty="0"/>
              <a:t>4-	مدى مساهمة البحث في تنمية بحوث أخرى.</a:t>
            </a:r>
          </a:p>
          <a:p>
            <a:pPr algn="r" rtl="1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6992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1146630"/>
            <a:ext cx="8539238" cy="493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طرة">
  <a:themeElements>
    <a:clrScheme name="قطرة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قطرة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قطرة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TM04033925[[fn=قطرة]]</Template>
  <TotalTime>106</TotalTime>
  <Words>95</Words>
  <Application>Microsoft Office PowerPoint</Application>
  <PresentationFormat>شاشة عريضة</PresentationFormat>
  <Paragraphs>48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Tw Cen MT</vt:lpstr>
      <vt:lpstr>قطرة</vt:lpstr>
      <vt:lpstr>مناهج البحث العلمي - Research   Methodology المحاضرة رقم(2)</vt:lpstr>
      <vt:lpstr>تعريف البحث العلمي: </vt:lpstr>
      <vt:lpstr>المبادئ المنطقية للتفكير العلمي</vt:lpstr>
      <vt:lpstr>عوائق التفكير العلمي: </vt:lpstr>
      <vt:lpstr>أساسيات البحث العلمي  - Fundemental Bassis</vt:lpstr>
      <vt:lpstr>عرض تقديمي في PowerPoint</vt:lpstr>
      <vt:lpstr>دليل الأبحاث في الجامعات والمعاهد العلمية والبحثية.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مناهج البحث العلمي - Research Methodology</dc:title>
  <dc:creator>XPS</dc:creator>
  <cp:lastModifiedBy>XPS</cp:lastModifiedBy>
  <cp:revision>12</cp:revision>
  <dcterms:created xsi:type="dcterms:W3CDTF">2021-10-14T16:51:34Z</dcterms:created>
  <dcterms:modified xsi:type="dcterms:W3CDTF">2021-10-14T18:43:37Z</dcterms:modified>
</cp:coreProperties>
</file>